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945600" cy="2560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457" autoAdjust="0"/>
  </p:normalViewPr>
  <p:slideViewPr>
    <p:cSldViewPr snapToGrid="0">
      <p:cViewPr>
        <p:scale>
          <a:sx n="19" d="100"/>
          <a:sy n="19" d="100"/>
        </p:scale>
        <p:origin x="1908" y="-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4190155"/>
            <a:ext cx="18653760" cy="8913707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3447609"/>
            <a:ext cx="16459200" cy="6181511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0439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3310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363133"/>
            <a:ext cx="4732020" cy="21697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363133"/>
            <a:ext cx="13921740" cy="21697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5452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7423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6383028"/>
            <a:ext cx="18928080" cy="10650218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17134001"/>
            <a:ext cx="18928080" cy="5600698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82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725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6815667"/>
            <a:ext cx="9326880" cy="162449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6815667"/>
            <a:ext cx="9326880" cy="162449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231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363139"/>
            <a:ext cx="18928080" cy="49487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6276342"/>
            <a:ext cx="9284016" cy="307593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9352280"/>
            <a:ext cx="9284016" cy="13755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6276342"/>
            <a:ext cx="9329738" cy="307593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9352280"/>
            <a:ext cx="9329738" cy="13755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4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634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3425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1706880"/>
            <a:ext cx="7078027" cy="597408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3686392"/>
            <a:ext cx="11109960" cy="18194867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7680960"/>
            <a:ext cx="7078027" cy="14229929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43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1706880"/>
            <a:ext cx="7078027" cy="597408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3686392"/>
            <a:ext cx="11109960" cy="18194867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7680960"/>
            <a:ext cx="7078027" cy="14229929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7677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363139"/>
            <a:ext cx="18928080" cy="4948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6815667"/>
            <a:ext cx="18928080" cy="1624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23730379"/>
            <a:ext cx="493776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C3983B-38B3-4C39-9A71-D8917580C607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23730379"/>
            <a:ext cx="740664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23730379"/>
            <a:ext cx="493776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1788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86F1126-DFE9-E18F-A5F8-7AD6F16F715E}"/>
              </a:ext>
            </a:extLst>
          </p:cNvPr>
          <p:cNvSpPr txBox="1"/>
          <p:nvPr/>
        </p:nvSpPr>
        <p:spPr>
          <a:xfrm>
            <a:off x="5413513" y="425859"/>
            <a:ext cx="1111857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Firmware Extraction Using JTAG and UART</a:t>
            </a:r>
            <a:endParaRPr lang="en-IN" sz="4400" b="1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B169E3-298C-60D9-3FF6-0BCCD9C3EB98}"/>
              </a:ext>
            </a:extLst>
          </p:cNvPr>
          <p:cNvSpPr txBox="1"/>
          <p:nvPr/>
        </p:nvSpPr>
        <p:spPr>
          <a:xfrm>
            <a:off x="215584" y="2401219"/>
            <a:ext cx="9289299" cy="13449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devices rely on firmware that controls boot, hardware drivers, and network services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Because firmware is stored in non-volatile memory and updated infrequently, vulnerabilities can persist long after deployment. 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presents a practical, reproducible methodology to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 firmware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hardware debug interfaces (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JTAG/UART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and—when JTAG is unavailable—an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 fallback with Bus Pirate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document pin discovery, connection stability (SRST without TRST), safe dumping procedures, and integrity verification. 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workflow yields a raw binary image suitable for analysis and lays groundwork for auditing embedded device security.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Problem.&amp; Objectives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Many embedded devices ship with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outdated libraries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hardcoded credentials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infrequent security updates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Debug interfaces are often undocumented, leaving vulnerabilities hidden for years.</a:t>
            </a:r>
          </a:p>
          <a:p>
            <a:r>
              <a:rPr lang="en-IN" sz="2800" b="1" dirty="0"/>
              <a:t>Research Objectives: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verify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JTAG/UART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pins on the target device</a:t>
            </a:r>
          </a:p>
          <a:p>
            <a:pPr marL="571500" indent="-57150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 a complete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 image (.bin)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validate integrity (checksum)</a:t>
            </a:r>
          </a:p>
          <a:p>
            <a:pPr marL="571500" indent="-57150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a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stable configuration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(low JTAG speed, SRST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571500" indent="-57150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an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 fallback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Bus Pirate +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flashrom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checks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(default creds, exposed services, outdated components)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39D7D0-766E-1A06-6019-1CB21D9DA5F1}"/>
              </a:ext>
            </a:extLst>
          </p:cNvPr>
          <p:cNvSpPr txBox="1"/>
          <p:nvPr/>
        </p:nvSpPr>
        <p:spPr>
          <a:xfrm>
            <a:off x="15612156" y="5318665"/>
            <a:ext cx="5730271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Extraction outcome.: Stable connection using SRST, successful CPU detection, and complete dump (2 MB). Two consecutive reads produced matching SHA-256 checksums, confirming integrity.</a:t>
            </a:r>
          </a:p>
          <a:p>
            <a:pPr marL="457200" indent="-457200">
              <a:buClr>
                <a:srgbClr val="00B050"/>
              </a:buClr>
              <a:buFont typeface="Wingdings" panose="05000000000000000000" pitchFamily="2" charset="2"/>
              <a:buChar char="ü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Quick triage of image.: strings/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hexdump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revealed configuration and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scripts; evidence of legacy services (e.g., telnet) and older crypto libs (version checks pending). The binary is now ready for deeper, tool-based auditing (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Binwalk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Ghidra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or emulation (QEMU) as future work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11">
            <a:extLst>
              <a:ext uri="{FF2B5EF4-FFF2-40B4-BE49-F238E27FC236}">
                <a16:creationId xmlns:a16="http://schemas.microsoft.com/office/drawing/2014/main" id="{ACFB56C8-1125-856D-803C-CCF97B77D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140959" y="617091"/>
            <a:ext cx="2736665" cy="1567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9D44905-4DF7-9157-00AA-A436EA0D4EAF}"/>
              </a:ext>
            </a:extLst>
          </p:cNvPr>
          <p:cNvSpPr txBox="1"/>
          <p:nvPr/>
        </p:nvSpPr>
        <p:spPr>
          <a:xfrm>
            <a:off x="1067976" y="1086532"/>
            <a:ext cx="19321668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Prudhvi Raj Dasari</a:t>
            </a:r>
          </a:p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Department of Computer Science &amp; Information Systems</a:t>
            </a:r>
          </a:p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University of North Carolina Wilmington</a:t>
            </a: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circuit board with wires connected to it&#10;&#10;AI-generated content may be incorrect.">
            <a:extLst>
              <a:ext uri="{FF2B5EF4-FFF2-40B4-BE49-F238E27FC236}">
                <a16:creationId xmlns:a16="http://schemas.microsoft.com/office/drawing/2014/main" id="{52B0B8BC-9F25-6815-91CB-D5A739DD8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4147" y="2895014"/>
            <a:ext cx="3372442" cy="3293688"/>
          </a:xfrm>
          <a:prstGeom prst="roundRect">
            <a:avLst>
              <a:gd name="adj" fmla="val 16667"/>
            </a:avLst>
          </a:prstGeom>
          <a:ln>
            <a:solidFill>
              <a:schemeClr val="accent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 descr="A green circuit board with wires and wires&#10;&#10;AI-generated content may be incorrect.">
            <a:extLst>
              <a:ext uri="{FF2B5EF4-FFF2-40B4-BE49-F238E27FC236}">
                <a16:creationId xmlns:a16="http://schemas.microsoft.com/office/drawing/2014/main" id="{4EDAC502-D7AC-4B5E-26E5-1D100A1F76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4147" y="6612189"/>
            <a:ext cx="3445092" cy="2267284"/>
          </a:xfrm>
          <a:prstGeom prst="roundRect">
            <a:avLst>
              <a:gd name="adj" fmla="val 11111"/>
            </a:avLst>
          </a:prstGeom>
          <a:ln w="190500" cap="rnd">
            <a:solidFill>
              <a:schemeClr val="accent3">
                <a:lumMod val="20000"/>
                <a:lumOff val="80000"/>
              </a:schemeClr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92CEDAD-5B7F-0A9B-19D6-E3CD00B2E95F}"/>
              </a:ext>
            </a:extLst>
          </p:cNvPr>
          <p:cNvSpPr txBox="1"/>
          <p:nvPr/>
        </p:nvSpPr>
        <p:spPr>
          <a:xfrm>
            <a:off x="9294987" y="9288014"/>
            <a:ext cx="5940167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&amp; Tools</a:t>
            </a:r>
          </a:p>
          <a:p>
            <a:pPr marL="571500" indent="-571500">
              <a:buClr>
                <a:srgbClr val="FFC000"/>
              </a:buClr>
              <a:buFont typeface="Wingdings" panose="05000000000000000000" pitchFamily="2" charset="2"/>
              <a:buChar char="ü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Hardware.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Multimeter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(continuity pin mapping), Easy JTAG Plus (primary),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 Pirate v5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(SPI fallback), soldering tools &amp; jumpers.</a:t>
            </a:r>
          </a:p>
          <a:p>
            <a:pPr marL="571500" indent="-571500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Software.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Easy JTAG Tool (read/handshake), Linux terminal (dd, cat, sha256sum),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flashrom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(Bus Pirate), basic inspection (strings,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hexdump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571500" indent="-571500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Output.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binary image (</a:t>
            </a:r>
            <a:r>
              <a:rPr lang="en-I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firmware.bin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a byte-for-byte flash dump (not an .exe/.elf).</a:t>
            </a:r>
          </a:p>
        </p:txBody>
      </p:sp>
      <p:pic>
        <p:nvPicPr>
          <p:cNvPr id="17" name="Picture 16" descr="A bunch of wires with wires coming out of them&#10;&#10;AI-generated content may be incorrect.">
            <a:extLst>
              <a:ext uri="{FF2B5EF4-FFF2-40B4-BE49-F238E27FC236}">
                <a16:creationId xmlns:a16="http://schemas.microsoft.com/office/drawing/2014/main" id="{8C923EA2-3BE1-DE8A-306D-98553AA879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33" y="16070611"/>
            <a:ext cx="3853068" cy="3088672"/>
          </a:xfrm>
          <a:prstGeom prst="roundRect">
            <a:avLst>
              <a:gd name="adj" fmla="val 16667"/>
            </a:avLst>
          </a:prstGeom>
          <a:ln>
            <a:solidFill>
              <a:schemeClr val="accent2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9" name="Picture 18" descr="A small electronic device with a small chip&#10;&#10;AI-generated content may be incorrect.">
            <a:extLst>
              <a:ext uri="{FF2B5EF4-FFF2-40B4-BE49-F238E27FC236}">
                <a16:creationId xmlns:a16="http://schemas.microsoft.com/office/drawing/2014/main" id="{9DF99E93-E22A-4AA0-99D5-96C788281F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33" y="19473100"/>
            <a:ext cx="3323817" cy="3088672"/>
          </a:xfrm>
          <a:prstGeom prst="ellipse">
            <a:avLst/>
          </a:prstGeom>
          <a:ln w="63500" cap="rnd">
            <a:solidFill>
              <a:schemeClr val="bg2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EE19E33-652F-1BC4-EAA6-FD487CEF7DA1}"/>
              </a:ext>
            </a:extLst>
          </p:cNvPr>
          <p:cNvSpPr txBox="1"/>
          <p:nvPr/>
        </p:nvSpPr>
        <p:spPr>
          <a:xfrm>
            <a:off x="4652098" y="15538906"/>
            <a:ext cx="6320702" cy="12557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457200" indent="-457200">
              <a:buClr>
                <a:srgbClr val="002060"/>
              </a:buClr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Pinout verification continuity test → locate GND; trace &amp; test TCK, TMS, TDI, TDO, SRST (TRST absent). Use SRST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software.</a:t>
            </a:r>
          </a:p>
          <a:p>
            <a:pPr marL="457200" indent="-457200">
              <a:buClr>
                <a:srgbClr val="002060"/>
              </a:buClr>
              <a:buFont typeface="Wingdings" panose="05000000000000000000" pitchFamily="2" charset="2"/>
              <a:buChar char="ü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002060"/>
              </a:buClr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JTAG configuration Set JTAG speed &lt; 1000 kHz for stability; select SRST (ignore TRST). Confirm IDCODE/handshake in log.</a:t>
            </a:r>
          </a:p>
          <a:p>
            <a:pPr marL="457200" indent="-457200">
              <a:buClr>
                <a:srgbClr val="002060"/>
              </a:buClr>
              <a:buFont typeface="Wingdings" panose="05000000000000000000" pitchFamily="2" charset="2"/>
              <a:buChar char="ü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002060"/>
              </a:buClr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Firmware dumping (JTAG route).:Read full flash: Start 0x00000000, Length 0x00200000 (2 MB). Verify with sha256sum.</a:t>
            </a:r>
          </a:p>
          <a:p>
            <a:pPr marL="457200" indent="-457200">
              <a:buClr>
                <a:srgbClr val="002060"/>
              </a:buClr>
              <a:buFont typeface="Wingdings" panose="05000000000000000000" pitchFamily="2" charset="2"/>
              <a:buChar char="ü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002060"/>
              </a:buClr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 fallback (Bus Pirate).:Wiring (typ.): IO4→MOSI, IO5→MISO, IO3→CLK, IO2→CS, GND, (optional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VOUT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=3.3V when the board is unpowered).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" name="Picture 24" descr="A red circuit board with many small holes&#10;&#10;AI-generated content may be incorrect.">
            <a:extLst>
              <a:ext uri="{FF2B5EF4-FFF2-40B4-BE49-F238E27FC236}">
                <a16:creationId xmlns:a16="http://schemas.microsoft.com/office/drawing/2014/main" id="{21F267AE-391A-C4D9-808F-7CB45DE4A3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0804" y="2733265"/>
            <a:ext cx="3372443" cy="2468264"/>
          </a:xfrm>
          <a:prstGeom prst="roundRect">
            <a:avLst>
              <a:gd name="adj" fmla="val 16667"/>
            </a:avLst>
          </a:prstGeom>
          <a:ln>
            <a:solidFill>
              <a:schemeClr val="accent2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9" name="Picture 28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742AE6BF-7E2E-1CB5-FC36-CAD5B33F27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0804" y="14576765"/>
            <a:ext cx="3531571" cy="3293688"/>
          </a:xfrm>
          <a:prstGeom prst="roundRect">
            <a:avLst>
              <a:gd name="adj" fmla="val 16667"/>
            </a:avLst>
          </a:prstGeom>
          <a:ln>
            <a:solidFill>
              <a:schemeClr val="tx2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0E43B71-201D-1D72-C520-970B13C55011}"/>
              </a:ext>
            </a:extLst>
          </p:cNvPr>
          <p:cNvSpPr txBox="1"/>
          <p:nvPr/>
        </p:nvSpPr>
        <p:spPr>
          <a:xfrm>
            <a:off x="10972800" y="16465150"/>
            <a:ext cx="4262354" cy="7540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Conclusions.</a:t>
            </a: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repeatable hardware workflow for firmware extraction was demonstrated.</a:t>
            </a:r>
          </a:p>
          <a:p>
            <a:pPr marL="457200" indent="-457200">
              <a:buClr>
                <a:srgbClr val="FFC000"/>
              </a:buClr>
              <a:buFont typeface="Wingdings" panose="05000000000000000000" pitchFamily="2" charset="2"/>
              <a:buChar char="ü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TRST is not mandatory; SRST with low JTAG speed ensured reliability.</a:t>
            </a:r>
          </a:p>
          <a:p>
            <a:pPr marL="457200" indent="-457200">
              <a:buClr>
                <a:srgbClr val="FFC000"/>
              </a:buClr>
              <a:buFont typeface="Wingdings" panose="05000000000000000000" pitchFamily="2" charset="2"/>
              <a:buChar char="ü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process yields a verified .bin image suitable for security analysis.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A qr code with a globe in the center&#10;&#10;AI-generated content may be incorrect.">
            <a:extLst>
              <a:ext uri="{FF2B5EF4-FFF2-40B4-BE49-F238E27FC236}">
                <a16:creationId xmlns:a16="http://schemas.microsoft.com/office/drawing/2014/main" id="{5665B7D7-A2E8-6630-89D7-C3D1FA66577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1676" y="18967714"/>
            <a:ext cx="3531571" cy="2535398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1F2EEB6-0386-65E5-81A4-D8B703AE980B}"/>
              </a:ext>
            </a:extLst>
          </p:cNvPr>
          <p:cNvSpPr/>
          <p:nvPr/>
        </p:nvSpPr>
        <p:spPr>
          <a:xfrm>
            <a:off x="0" y="0"/>
            <a:ext cx="21945600" cy="25603201"/>
          </a:xfrm>
          <a:prstGeom prst="roundRect">
            <a:avLst/>
          </a:prstGeom>
          <a:noFill/>
          <a:ln w="762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30CE16B-C98C-E3DC-73CD-85D4978B141F}"/>
              </a:ext>
            </a:extLst>
          </p:cNvPr>
          <p:cNvSpPr/>
          <p:nvPr/>
        </p:nvSpPr>
        <p:spPr>
          <a:xfrm>
            <a:off x="0" y="0"/>
            <a:ext cx="21945600" cy="25603200"/>
          </a:xfrm>
          <a:prstGeom prst="roundRect">
            <a:avLst/>
          </a:prstGeom>
          <a:noFill/>
          <a:ln>
            <a:solidFill>
              <a:schemeClr val="bg2">
                <a:alpha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7278F9A-1B13-7654-C40A-70A14BFB66E7}"/>
              </a:ext>
            </a:extLst>
          </p:cNvPr>
          <p:cNvSpPr txBox="1"/>
          <p:nvPr/>
        </p:nvSpPr>
        <p:spPr>
          <a:xfrm>
            <a:off x="15977720" y="18525226"/>
            <a:ext cx="3531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r>
              <a:rPr lang="en-US" b="1" dirty="0"/>
              <a:t>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640916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1285</TotalTime>
  <Words>555</Words>
  <Application>Microsoft Office PowerPoint</Application>
  <PresentationFormat>Custom</PresentationFormat>
  <Paragraphs>55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Times New Roman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Prudhviraj Dasari</dc:creator>
  <cp:lastModifiedBy>Prudhviraj Dasari</cp:lastModifiedBy>
  <cp:revision>8</cp:revision>
  <dcterms:created xsi:type="dcterms:W3CDTF">2025-10-02T03:38:22Z</dcterms:created>
  <dcterms:modified xsi:type="dcterms:W3CDTF">2025-10-06T01:30:22Z</dcterms:modified>
</cp:coreProperties>
</file>

<file path=docProps/thumbnail.jpeg>
</file>